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5" r:id="rId2"/>
    <p:sldId id="266" r:id="rId3"/>
    <p:sldId id="267" r:id="rId4"/>
    <p:sldId id="268" r:id="rId5"/>
    <p:sldId id="269" r:id="rId6"/>
    <p:sldId id="271" r:id="rId7"/>
    <p:sldId id="272" r:id="rId8"/>
    <p:sldId id="276" r:id="rId9"/>
    <p:sldId id="273" r:id="rId10"/>
    <p:sldId id="274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0FF08-6072-4E7E-988B-816109488EC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A26FB-0B85-4E0C-96E1-94639208F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160EF2-25FE-4651-B50C-496DDC0473D6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BD4E35-3F9E-419D-8807-EE71224D09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33400" y="533400"/>
            <a:ext cx="3581400" cy="5029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What Is Close Reading?</a:t>
            </a:r>
          </a:p>
          <a:p>
            <a:r>
              <a:rPr lang="en-US" dirty="0"/>
              <a:t>Essentially, close reading means reading to uncover layers of meaning that lead to deep comprehension. 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chapter title is </a:t>
            </a:r>
            <a:r>
              <a:rPr lang="en-US" dirty="0" smtClean="0"/>
              <a:t>_________ What </a:t>
            </a:r>
            <a:r>
              <a:rPr lang="en-US" dirty="0" smtClean="0"/>
              <a:t>title might you give the chapter?</a:t>
            </a:r>
          </a:p>
          <a:p>
            <a:r>
              <a:rPr lang="en-US" dirty="0" smtClean="0"/>
              <a:t>What other ways could </a:t>
            </a:r>
            <a:r>
              <a:rPr lang="en-US" dirty="0" smtClean="0"/>
              <a:t>…?</a:t>
            </a:r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Key Information &amp; Details -Opinions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connecting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any real life situations similar to this book/story?</a:t>
            </a:r>
            <a:endParaRPr lang="en-US" dirty="0" smtClean="0"/>
          </a:p>
          <a:p>
            <a:r>
              <a:rPr lang="en-US" dirty="0" smtClean="0"/>
              <a:t>What other </a:t>
            </a:r>
            <a:r>
              <a:rPr lang="en-US" dirty="0" smtClean="0"/>
              <a:t>books talk about a similar topic?</a:t>
            </a:r>
            <a:endParaRPr lang="en-US" dirty="0" smtClean="0"/>
          </a:p>
          <a:p>
            <a:r>
              <a:rPr lang="en-US" dirty="0" smtClean="0"/>
              <a:t>What other cultures </a:t>
            </a:r>
            <a:r>
              <a:rPr lang="en-US" dirty="0" smtClean="0"/>
              <a:t>…</a:t>
            </a:r>
            <a:endParaRPr lang="en-US" dirty="0"/>
          </a:p>
          <a:p>
            <a:r>
              <a:rPr lang="en-US" dirty="0" smtClean="0"/>
              <a:t>What world topics would tie in with this story?</a:t>
            </a:r>
          </a:p>
          <a:p>
            <a:r>
              <a:rPr lang="en-US" dirty="0" smtClean="0"/>
              <a:t>What ethical or moral issues are in </a:t>
            </a:r>
            <a:r>
              <a:rPr lang="en-US" smtClean="0"/>
              <a:t>the story?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Integration of Knowledge 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Reading Page 125-133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with a pencil</a:t>
            </a:r>
          </a:p>
          <a:p>
            <a:pPr lvl="1"/>
            <a:r>
              <a:rPr lang="en-US" dirty="0" smtClean="0"/>
              <a:t>What powerful words/phrases jump out at you?</a:t>
            </a:r>
          </a:p>
          <a:p>
            <a:pPr lvl="1"/>
            <a:r>
              <a:rPr lang="en-US" dirty="0" smtClean="0"/>
              <a:t>What confuses you?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What are your impressions of…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to a friend…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impressions </a:t>
            </a:r>
            <a:r>
              <a:rPr lang="en-US" dirty="0" smtClean="0"/>
              <a:t>of</a:t>
            </a:r>
            <a:endParaRPr lang="en-US" dirty="0" smtClean="0"/>
          </a:p>
          <a:p>
            <a:r>
              <a:rPr lang="en-US" dirty="0" smtClean="0"/>
              <a:t>What did you find in the text to support your inferences for what might happen next?</a:t>
            </a:r>
          </a:p>
          <a:p>
            <a:r>
              <a:rPr lang="en-US" dirty="0" smtClean="0"/>
              <a:t>What kinds of experiences have you been through that might compare </a:t>
            </a:r>
            <a:r>
              <a:rPr lang="en-US" dirty="0" smtClean="0"/>
              <a:t>to…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Read the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aloud</a:t>
            </a:r>
          </a:p>
          <a:p>
            <a:pPr lvl="1"/>
            <a:r>
              <a:rPr lang="en-US" dirty="0" smtClean="0"/>
              <a:t>Follow along</a:t>
            </a:r>
          </a:p>
          <a:p>
            <a:pPr lvl="1"/>
            <a:r>
              <a:rPr lang="en-US" dirty="0" smtClean="0"/>
              <a:t>Not stopping for questions, read through without interruption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</a:t>
            </a:r>
            <a:r>
              <a:rPr lang="en-US" dirty="0" smtClean="0"/>
              <a:t>______ like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are reasons </a:t>
            </a:r>
            <a:r>
              <a:rPr lang="en-US" dirty="0" smtClean="0"/>
              <a:t>that…</a:t>
            </a:r>
            <a:endParaRPr lang="en-US" dirty="0" smtClean="0"/>
          </a:p>
          <a:p>
            <a:r>
              <a:rPr lang="en-US" dirty="0" smtClean="0"/>
              <a:t>What are </a:t>
            </a:r>
            <a:r>
              <a:rPr lang="en-US" dirty="0" smtClean="0"/>
              <a:t>…</a:t>
            </a:r>
            <a:endParaRPr lang="en-US" dirty="0" smtClean="0"/>
          </a:p>
          <a:p>
            <a:r>
              <a:rPr lang="en-US" dirty="0" smtClean="0"/>
              <a:t>What are phrases from the text that help you answer these?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Key Information &amp; Details</a:t>
            </a:r>
          </a:p>
          <a:p>
            <a:pPr algn="ctr"/>
            <a:r>
              <a:rPr lang="en-US" sz="2400" dirty="0" smtClean="0"/>
              <a:t>Key Details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with vocabulary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words describe </a:t>
            </a:r>
            <a:r>
              <a:rPr lang="en-US" dirty="0" smtClean="0"/>
              <a:t>the…</a:t>
            </a:r>
            <a:endParaRPr lang="en-US" dirty="0" smtClean="0"/>
          </a:p>
          <a:p>
            <a:r>
              <a:rPr lang="en-US" dirty="0" smtClean="0"/>
              <a:t>How does the author use </a:t>
            </a:r>
            <a:r>
              <a:rPr lang="en-US" dirty="0" smtClean="0"/>
              <a:t>______ to </a:t>
            </a:r>
            <a:r>
              <a:rPr lang="en-US" dirty="0" smtClean="0"/>
              <a:t>help with the setting?</a:t>
            </a:r>
          </a:p>
          <a:p>
            <a:r>
              <a:rPr lang="en-US" dirty="0" smtClean="0"/>
              <a:t>What words describe how </a:t>
            </a:r>
            <a:r>
              <a:rPr lang="en-US" dirty="0" smtClean="0"/>
              <a:t>the character is </a:t>
            </a:r>
            <a:r>
              <a:rPr lang="en-US" dirty="0" smtClean="0"/>
              <a:t>feeling?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48768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Author’s Craft-Vocabulary &amp; Organization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with the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statement best describes what the author probably thinks about </a:t>
            </a:r>
            <a:r>
              <a:rPr lang="en-US" dirty="0" smtClean="0"/>
              <a:t>…?</a:t>
            </a:r>
            <a:endParaRPr lang="en-US" dirty="0" smtClean="0"/>
          </a:p>
          <a:p>
            <a:r>
              <a:rPr lang="en-US" dirty="0" smtClean="0"/>
              <a:t>Why do you think the author chose </a:t>
            </a:r>
            <a:r>
              <a:rPr lang="en-US" dirty="0" smtClean="0"/>
              <a:t>…?</a:t>
            </a:r>
            <a:endParaRPr lang="en-US" dirty="0" smtClean="0"/>
          </a:p>
          <a:p>
            <a:r>
              <a:rPr lang="en-US" dirty="0" smtClean="0"/>
              <a:t>The chapter title is </a:t>
            </a:r>
            <a:r>
              <a:rPr lang="en-US" dirty="0" smtClean="0"/>
              <a:t>_______ how </a:t>
            </a:r>
            <a:r>
              <a:rPr lang="en-US" dirty="0" smtClean="0"/>
              <a:t>does this set up the scene?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/>
              <a:t>Author’s Craft- </a:t>
            </a:r>
            <a:r>
              <a:rPr lang="en-US" sz="3200" dirty="0" smtClean="0"/>
              <a:t>Author’s Purpose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Reading Questions…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author </a:t>
            </a:r>
            <a:r>
              <a:rPr lang="en-US" i="1" dirty="0"/>
              <a:t>telling</a:t>
            </a:r>
            <a:r>
              <a:rPr lang="en-US" dirty="0"/>
              <a:t> me here?</a:t>
            </a:r>
          </a:p>
          <a:p>
            <a:r>
              <a:rPr lang="en-US" dirty="0"/>
              <a:t>Are there any hard or important </a:t>
            </a:r>
            <a:r>
              <a:rPr lang="en-US" i="1" dirty="0"/>
              <a:t>words</a:t>
            </a:r>
            <a:r>
              <a:rPr lang="en-US" dirty="0"/>
              <a:t>?</a:t>
            </a:r>
          </a:p>
          <a:p>
            <a:r>
              <a:rPr lang="en-US" dirty="0"/>
              <a:t>What does the author want me to </a:t>
            </a:r>
            <a:r>
              <a:rPr lang="en-US" i="1" dirty="0"/>
              <a:t>understand</a:t>
            </a:r>
            <a:r>
              <a:rPr lang="en-US" dirty="0"/>
              <a:t>?</a:t>
            </a:r>
          </a:p>
          <a:p>
            <a:r>
              <a:rPr lang="en-US" dirty="0"/>
              <a:t>How does the author play with </a:t>
            </a:r>
            <a:r>
              <a:rPr lang="en-US" i="1" dirty="0"/>
              <a:t>language</a:t>
            </a:r>
            <a:r>
              <a:rPr lang="en-US" dirty="0"/>
              <a:t> to add to meaning?</a:t>
            </a:r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114800" y="4876800"/>
            <a:ext cx="4038600" cy="10668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Author’s Craft-Vocabulary &amp; Organization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Text-dependent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114800" y="5181600"/>
            <a:ext cx="4038600" cy="10668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Key Information &amp; Details -Inference</a:t>
            </a:r>
            <a:endParaRPr 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How might </a:t>
            </a:r>
            <a:r>
              <a:rPr lang="en-US" sz="3200" dirty="0" smtClean="0">
                <a:solidFill>
                  <a:schemeClr val="tx2"/>
                </a:solidFill>
              </a:rPr>
              <a:t>_________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smtClean="0">
                <a:solidFill>
                  <a:schemeClr val="tx2"/>
                </a:solidFill>
              </a:rPr>
              <a:t>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kind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problems might arise? Based on…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</TotalTime>
  <Words>325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Slide 1</vt:lpstr>
      <vt:lpstr>First Reading Page 125-133</vt:lpstr>
      <vt:lpstr>Talk to a friend…</vt:lpstr>
      <vt:lpstr>Teacher Read the Passage</vt:lpstr>
      <vt:lpstr>Text-dependent Questions</vt:lpstr>
      <vt:lpstr>Connecting with vocabulary </vt:lpstr>
      <vt:lpstr>Connecting with the author</vt:lpstr>
      <vt:lpstr>Close Reading Questions…</vt:lpstr>
      <vt:lpstr>Text-dependent Questions</vt:lpstr>
      <vt:lpstr>Text-dependent Questions</vt:lpstr>
      <vt:lpstr>Text connecting questions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Wood</dc:creator>
  <cp:lastModifiedBy>Jennifer Wood</cp:lastModifiedBy>
  <cp:revision>11</cp:revision>
  <dcterms:created xsi:type="dcterms:W3CDTF">2013-06-11T15:14:59Z</dcterms:created>
  <dcterms:modified xsi:type="dcterms:W3CDTF">2013-06-20T02:09:46Z</dcterms:modified>
</cp:coreProperties>
</file>